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84" r:id="rId7"/>
    <p:sldMasterId id="2147483696" r:id="rId8"/>
    <p:sldMasterId id="2147483708" r:id="rId9"/>
  </p:sldMasterIdLst>
  <p:notesMasterIdLst>
    <p:notesMasterId r:id="rId76"/>
  </p:notesMasterIdLst>
  <p:sldIdLst>
    <p:sldId id="297" r:id="rId10"/>
    <p:sldId id="306" r:id="rId11"/>
    <p:sldId id="299" r:id="rId12"/>
    <p:sldId id="301" r:id="rId13"/>
    <p:sldId id="303" r:id="rId14"/>
    <p:sldId id="305" r:id="rId15"/>
    <p:sldId id="256" r:id="rId16"/>
    <p:sldId id="257" r:id="rId17"/>
    <p:sldId id="258" r:id="rId18"/>
    <p:sldId id="259" r:id="rId19"/>
    <p:sldId id="261" r:id="rId20"/>
    <p:sldId id="262" r:id="rId21"/>
    <p:sldId id="307" r:id="rId22"/>
    <p:sldId id="264" r:id="rId23"/>
    <p:sldId id="265" r:id="rId24"/>
    <p:sldId id="266" r:id="rId25"/>
    <p:sldId id="267" r:id="rId26"/>
    <p:sldId id="309" r:id="rId27"/>
    <p:sldId id="268" r:id="rId28"/>
    <p:sldId id="310" r:id="rId29"/>
    <p:sldId id="269" r:id="rId30"/>
    <p:sldId id="312" r:id="rId31"/>
    <p:sldId id="273" r:id="rId32"/>
    <p:sldId id="311" r:id="rId33"/>
    <p:sldId id="271" r:id="rId34"/>
    <p:sldId id="272" r:id="rId35"/>
    <p:sldId id="274" r:id="rId36"/>
    <p:sldId id="275" r:id="rId37"/>
    <p:sldId id="276" r:id="rId38"/>
    <p:sldId id="277" r:id="rId39"/>
    <p:sldId id="278" r:id="rId40"/>
    <p:sldId id="313" r:id="rId41"/>
    <p:sldId id="314" r:id="rId42"/>
    <p:sldId id="279" r:id="rId43"/>
    <p:sldId id="280" r:id="rId44"/>
    <p:sldId id="281" r:id="rId45"/>
    <p:sldId id="282" r:id="rId46"/>
    <p:sldId id="283" r:id="rId47"/>
    <p:sldId id="270" r:id="rId48"/>
    <p:sldId id="284" r:id="rId49"/>
    <p:sldId id="315" r:id="rId50"/>
    <p:sldId id="316" r:id="rId51"/>
    <p:sldId id="285" r:id="rId52"/>
    <p:sldId id="318" r:id="rId53"/>
    <p:sldId id="286" r:id="rId54"/>
    <p:sldId id="287" r:id="rId55"/>
    <p:sldId id="317" r:id="rId56"/>
    <p:sldId id="319" r:id="rId57"/>
    <p:sldId id="320" r:id="rId58"/>
    <p:sldId id="288" r:id="rId59"/>
    <p:sldId id="289" r:id="rId60"/>
    <p:sldId id="327" r:id="rId61"/>
    <p:sldId id="328" r:id="rId62"/>
    <p:sldId id="291" r:id="rId63"/>
    <p:sldId id="326" r:id="rId64"/>
    <p:sldId id="324" r:id="rId65"/>
    <p:sldId id="323" r:id="rId66"/>
    <p:sldId id="329" r:id="rId67"/>
    <p:sldId id="292" r:id="rId68"/>
    <p:sldId id="331" r:id="rId69"/>
    <p:sldId id="330" r:id="rId70"/>
    <p:sldId id="294" r:id="rId71"/>
    <p:sldId id="295" r:id="rId72"/>
    <p:sldId id="332" r:id="rId73"/>
    <p:sldId id="333" r:id="rId74"/>
    <p:sldId id="263" r:id="rId75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87" d="100"/>
          <a:sy n="87" d="100"/>
        </p:scale>
        <p:origin x="148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2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26A43C-2E9F-4EFC-AF33-DD771E5E1406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7CCBC9-11E2-4FE6-8A25-8ADF001336C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0369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Goedaardig versus kwaadaardig</a:t>
            </a:r>
          </a:p>
        </p:txBody>
      </p:sp>
      <p:sp>
        <p:nvSpPr>
          <p:cNvPr id="5325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6C9283-64D4-493F-9A14-2FEAA6BB6F9B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93146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16284-26C9-4B3D-BB2A-4850CE51B81A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9EB71-B56B-4E4B-8266-0D384C5C6AF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A7D8A-C7B1-4D7E-A611-CECBBDDE0008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6751F-66DF-4AFD-B57B-FA2FE62535D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23D6-B0A3-42AB-A437-FCE701AFD2FF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D793E-75C9-439D-8BCF-B407AC7F017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99CAF-4012-4D97-8B05-715A911843F5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C6B71-ED93-4616-95BC-E51FB776DFA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9D720-FDF7-42B0-A802-19D41E4F7484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99173-1DE7-4423-97B2-DEDF4C8465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8F3DC-91BB-420E-9C23-A9F50CFC2A68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3CE7D-C88D-4708-A2B5-AAA3B1153D1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C61A0-6468-4E7E-9DB2-4D20788533DC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8D3C4-9304-4570-857B-5B785D870C9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FDFF2-D126-499B-B1EF-C0876F755CDD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4A6B5-6C8A-4151-BEB9-83B4FDB1919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91C6-ED33-462E-8954-A38430387805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28FD5-5799-4ABD-8B6F-FC665068DB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195C0-A36F-493F-BB4A-0ED5E974AAA9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2FE66-3A66-42FC-9F74-586B7E6AF6C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7F6C-8F46-4364-BDD7-07520FE0F0E2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FF862-CA50-4134-815D-1B19243EE68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7F111-CBC1-41C7-9113-7DC166B0583D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190D2-36E9-4715-821D-5F9C7E652F7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C5934-6267-4758-8F0D-5192DAE57B39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9F3B1-4D4C-4AC9-8DB5-BE6E30730C5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52BA4-2271-4425-B56A-DFF96E05BAB4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F7945-A77B-40D8-AE87-2FBF67752B0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E6326-FA70-4CF1-A2C5-B9EB147455B3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F2F00-DB52-4DE4-9630-64FE553BD06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F3E12-F25C-4032-9A59-D792C3C013DB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E4F29-C560-4969-A803-49871419A9A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F065C-9515-471C-9505-EA2ACBE2B229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51044-13AA-426D-B22B-3C9694FB815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CA7DC-8013-44D6-9512-BF257555568D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53A9B-52AD-46C8-A85F-3E09001551B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0B7CF-D869-4045-8994-D7BE58E883E3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D7952-D4F2-452F-8B1D-757D0376485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BF8BF-5E6F-4DE7-B283-69C0F390175A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2E403-50CC-49A1-A8A7-C8524F925EF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4F665-80C3-4C8F-B095-01E73AE5FD46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A553A-0973-49B9-9CBB-61C60A1582F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EB1EA-9CBB-4127-B4C0-F916E0674639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0A6E7-87D8-477B-89C6-C16218263A3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B2F19-AFE6-4728-B5E1-AE37BCD9C61E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634C4-1DFE-463E-88D0-C519018A15C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D7A87-3D40-49DF-ACD4-54C157EEFAA0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3CCC8-50E5-4EBF-ACA6-9AF09364B7B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EF4F6-77EC-48E4-B226-E036D3A935C8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FCAE9-3C79-4564-A9A8-A01E127F4F7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6DFCA-AE59-4AE2-95E6-4B3B5574DF2D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76279-4D08-4411-B98D-0FB14C9DA92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445FC-EDC6-4D0B-813A-E952C456EA7B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D9537-11D7-4099-85A5-69013CA055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B4CFE-9D4D-4BEA-BAD8-CF20C0983E3E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6AF76-4FEB-4F99-ACBE-6562F79B651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A8473-42B5-446F-832A-471E46FD5AEE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95E4A-CC90-4CC6-80F8-E85980FA0CF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DCB9-9538-4C73-91B0-A1F7FD43CD32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DD7B2-4E3B-4103-AF9A-5B55D1DCCBA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49C18-20F4-436B-AB6B-3348D346CE6F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0C231-6838-411A-8F83-F16B729FB3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5B7BB-B17E-46F3-8E42-E065BA0F7272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406DD-C512-45BD-B47F-305C09FAAA7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6BD2D-5D45-44D2-936B-85EE62332976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3BAA5-2B9F-447F-B08D-4B0CE23E3AF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7CE79-E6D7-4755-8537-81F88AEBAD9A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17668-0162-44C4-8409-04B442AB8FD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8313-2785-46DD-83EE-EF4A58812954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983A6-F72A-4A68-82DD-3FD96C98B4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7C75B-5107-4EC5-AB88-90627D49554A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D034F-2A4C-4D2D-9A7C-C52F989670D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2ED22-D9A6-469B-829C-8128A0AE9696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26586-B958-4E8A-8331-4B26AC235E8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3FAC4-AAF3-49A8-9658-DE4CC447CF23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E0B6D-241F-41CA-92E1-5BCFDFF6EE9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EF66C-BEB5-42EC-B963-99F0E55ACA6B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DD00A-0273-4D48-B87D-0608CF08B45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B5177-0EB8-42E4-9A77-01ED7AA8DA46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3D951-C815-494A-96C2-8126EA9BB95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27B7-9D82-4338-8985-7455905D4AB7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EADD5-7D36-4A7A-874E-4CF3598C099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945A1-17EF-4F2B-BBBF-3791365E487E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B5FB3-0AC7-41DC-B30C-9D3A58D7796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944EA-4424-4DD6-936D-324089042C22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627AF-D169-4C3F-8562-88EE31F2984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3E49E-6D0E-4005-8550-594138155BFE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A2C6B-9F32-4BD1-8F22-A9CC4BD86F4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EE42E-E342-40BD-BFC5-3F0859F6E2C2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06A2-C2C6-461C-A9D5-A5C33887B07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2A782-92E9-488F-B6DB-66D978C4834A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94FEF-01DB-46C3-AAFF-12356BDFF70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11B76-F568-46E2-A116-DD15F680B11F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CA769-1DEF-4CF5-AC1C-49713F0E1BB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0D16D-AE34-4F56-92AD-5985204FB684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5276D-F521-48A2-8051-BBBF1B367BC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ABF64-018B-4558-B3FB-C4BD698EA6C4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45281-3286-4BFF-98B4-019E55DD285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AB7DB-8522-4E38-9D32-81F8815EEE74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E650D-3783-4BD7-B03A-AFAC77103EE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B1464-31AB-494F-947A-CF131DCA958F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85C87-F1C4-404C-97CE-737123E0D4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EA0FD-4E86-4CED-9B52-7809694EEF0B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1410E-A914-4110-AE7F-F5EC6AF4E89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B5F1F-551C-4FEC-9EA8-D21ED9F58264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14887-9798-4E30-8B21-4F851E96B4A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65686-C0E5-478C-AA4C-36951E74C741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D9432-E9F5-409D-A7B6-9813D117E3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ABB5B-D018-470A-B3EC-58CD62218865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E126C-C15B-4B2D-BBF9-4720EEBB9BF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E16D3-E765-4562-8452-9A618943B066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33FD9-9C30-4813-94AA-747474E87D5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2783D-31F6-47FB-82C1-F191D703933C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8AB2A-5BC5-4ABB-9225-D6B805D1C6E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2579C-7D10-4BD5-AE6B-4C9343A34033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DF624-DB5B-4F2E-87F4-1BC777385C0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A83E-BE66-49B6-AFD4-C1AC43EE04D0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DAA8A-1CE9-45F4-8D8E-666180589A9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1D7FE-A8D7-4BF6-A41F-4F62ED5DF83E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3372C-088F-45C0-93C1-CE8AB616540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D7E6-9849-412B-971C-789C7FB85DBA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0AE60-574E-4269-84AE-8488A763531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FB9DA-4ACC-454B-9DAA-A0835C0D0242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06B58-A3B3-46F0-B599-FBC8A4601E1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E080B-9152-4245-A39E-3CEEF0040AAF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6D660-F20F-4545-BEE0-3744B2649CD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1F2FA-749A-4ADB-818F-C89C24AB12C9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4107B-BEE6-4905-AE45-B9A300DF0A8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745C5-AA1B-4BC8-AB79-C0614F0A60B8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8AC2E-2DB4-4D89-8240-51AB3B2FA8E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3E220-8FCE-4E0A-8F5B-A450CEE785AF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C4ABA-87E5-414A-860B-4E7AEBDF992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36FC4B-00A1-4860-A9B2-EBF57C4F5491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60F47C-ED23-4A8C-AC88-2A6A13FC7AA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9A0ACF-BC9C-46AE-92AA-2880D0E1B9E4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3D0C62-0E2E-4239-B1E3-C3D4D1D17D7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3075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A239CE-06F7-4E5D-892C-04D603FCB06F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DEC082-DA92-49C8-A786-6BEE09BCC01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409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864CD8-4F7C-4812-8C07-E0A37A263F0F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FF713E-67E0-4748-9167-4F7FDB3D9ED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5123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DB6355-C092-4E6A-9187-458160D2704C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257084-8D7F-424C-BB57-90B4238C5DC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614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14A6A-DEA5-42F1-BDDD-2F1210212119}" type="datetimeFigureOut">
              <a:rPr lang="nl-NL"/>
              <a:pPr>
                <a:defRPr/>
              </a:pPr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5A8FCC-4642-463E-A3DE-E7AD96E3E99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Ziekte algemeen</a:t>
            </a:r>
          </a:p>
        </p:txBody>
      </p:sp>
      <p:pic>
        <p:nvPicPr>
          <p:cNvPr id="7171" name="Tijdelijke aanduiding voor inhoud 4" descr="ziekte algeme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3284538"/>
            <a:ext cx="2535237" cy="2990850"/>
          </a:xfrm>
        </p:spPr>
      </p:pic>
      <p:pic>
        <p:nvPicPr>
          <p:cNvPr id="7172" name="Tijdelijke aanduiding voor inhoud 6" descr="ziekte algemeen kat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8625" y="3644900"/>
            <a:ext cx="3203575" cy="2676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Corpus </a:t>
            </a:r>
            <a:r>
              <a:rPr lang="en-US" dirty="0" err="1" smtClean="0"/>
              <a:t>aliena</a:t>
            </a:r>
            <a:endParaRPr lang="nl-NL" dirty="0" smtClean="0"/>
          </a:p>
        </p:txBody>
      </p:sp>
      <p:pic>
        <p:nvPicPr>
          <p:cNvPr id="16387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17411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33513" y="3138488"/>
            <a:ext cx="2085975" cy="1447800"/>
          </a:xfrm>
        </p:spPr>
      </p:pic>
      <p:pic>
        <p:nvPicPr>
          <p:cNvPr id="17412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53075" y="2439988"/>
            <a:ext cx="2228850" cy="2847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Corpus alienum</a:t>
            </a:r>
          </a:p>
        </p:txBody>
      </p:sp>
      <p:pic>
        <p:nvPicPr>
          <p:cNvPr id="18435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is </a:t>
            </a:r>
            <a:r>
              <a:rPr lang="en-US" dirty="0" err="1" smtClean="0"/>
              <a:t>een</a:t>
            </a:r>
            <a:r>
              <a:rPr lang="en-US" dirty="0" smtClean="0"/>
              <a:t> tumor?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tumoren</a:t>
            </a:r>
          </a:p>
        </p:txBody>
      </p:sp>
      <p:sp>
        <p:nvSpPr>
          <p:cNvPr id="1945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Goedaardig; - ligt los van zijn omgeving</a:t>
            </a:r>
          </a:p>
          <a:p>
            <a:pPr eaLnBrk="1" hangingPunct="1"/>
            <a:r>
              <a:rPr lang="nl-NL" smtClean="0"/>
              <a:t>Groeit meestal langzaam (zijn wel uitzonderingen)</a:t>
            </a:r>
          </a:p>
          <a:p>
            <a:pPr eaLnBrk="1" hangingPunct="1"/>
            <a:r>
              <a:rPr lang="nl-NL" smtClean="0"/>
              <a:t> zaait niet 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goedaardige  </a:t>
            </a:r>
            <a:r>
              <a:rPr lang="nl-NL" dirty="0" err="1" smtClean="0"/>
              <a:t>mammaetumor</a:t>
            </a:r>
            <a:r>
              <a:rPr lang="nl-NL" dirty="0" smtClean="0"/>
              <a:t> rat= adenoom</a:t>
            </a:r>
            <a:endParaRPr lang="nl-NL" dirty="0"/>
          </a:p>
        </p:txBody>
      </p:sp>
      <p:pic>
        <p:nvPicPr>
          <p:cNvPr id="20483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0" y="1773238"/>
            <a:ext cx="3395663" cy="2695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Vetbult hond</a:t>
            </a:r>
          </a:p>
        </p:txBody>
      </p:sp>
      <p:pic>
        <p:nvPicPr>
          <p:cNvPr id="21507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48075" y="2028825"/>
            <a:ext cx="2292350" cy="3071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Kwaadaardige tumoren</a:t>
            </a:r>
          </a:p>
        </p:txBody>
      </p:sp>
      <p:sp>
        <p:nvSpPr>
          <p:cNvPr id="2253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Groeien</a:t>
            </a:r>
            <a:r>
              <a:rPr lang="en-US" dirty="0" smtClean="0"/>
              <a:t> </a:t>
            </a:r>
            <a:r>
              <a:rPr lang="en-US" dirty="0" err="1" smtClean="0"/>
              <a:t>snel</a:t>
            </a:r>
            <a:endParaRPr lang="nl-NL" dirty="0" smtClean="0"/>
          </a:p>
          <a:p>
            <a:pPr eaLnBrk="1" hangingPunct="1"/>
            <a:r>
              <a:rPr lang="nl-NL" dirty="0" smtClean="0"/>
              <a:t>Groeien in omliggende weefsel= infiltratie</a:t>
            </a:r>
          </a:p>
          <a:p>
            <a:pPr eaLnBrk="1" hangingPunct="1"/>
            <a:r>
              <a:rPr lang="nl-NL" dirty="0" smtClean="0"/>
              <a:t>Liggen meestal vast</a:t>
            </a:r>
          </a:p>
          <a:p>
            <a:pPr eaLnBrk="1" hangingPunct="1"/>
            <a:r>
              <a:rPr lang="nl-NL" dirty="0" smtClean="0"/>
              <a:t>Zaaien uit =metastaseren naar longen/lever/nieren via bloedbaan, lymfe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Kwaadaardige</a:t>
            </a:r>
            <a:r>
              <a:rPr lang="en-US" dirty="0" smtClean="0"/>
              <a:t> </a:t>
            </a:r>
            <a:r>
              <a:rPr lang="en-US" dirty="0" err="1" smtClean="0"/>
              <a:t>tumoren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carcinoom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Uitgaande</a:t>
            </a:r>
            <a:r>
              <a:rPr lang="en-US" dirty="0" smtClean="0"/>
              <a:t> van </a:t>
            </a:r>
            <a:r>
              <a:rPr lang="en-US" dirty="0" err="1" smtClean="0"/>
              <a:t>epitheelcellen</a:t>
            </a:r>
            <a:r>
              <a:rPr lang="en-US" dirty="0" smtClean="0"/>
              <a:t> ( de </a:t>
            </a:r>
            <a:r>
              <a:rPr lang="en-US" dirty="0" err="1" smtClean="0"/>
              <a:t>huid</a:t>
            </a:r>
            <a:r>
              <a:rPr lang="en-US" dirty="0" smtClean="0"/>
              <a:t>, </a:t>
            </a:r>
            <a:r>
              <a:rPr lang="en-US" dirty="0" err="1" smtClean="0"/>
              <a:t>bekleding</a:t>
            </a:r>
            <a:r>
              <a:rPr lang="en-US" dirty="0" smtClean="0"/>
              <a:t> </a:t>
            </a:r>
            <a:r>
              <a:rPr lang="en-US" dirty="0" err="1" smtClean="0"/>
              <a:t>organen</a:t>
            </a:r>
            <a:r>
              <a:rPr lang="en-US" dirty="0" smtClean="0"/>
              <a:t>, </a:t>
            </a:r>
            <a:r>
              <a:rPr lang="en-US" dirty="0" err="1" smtClean="0"/>
              <a:t>klieren</a:t>
            </a:r>
            <a:r>
              <a:rPr lang="en-US" dirty="0" smtClean="0"/>
              <a:t>)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sarcomen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Uitgaande</a:t>
            </a:r>
            <a:r>
              <a:rPr lang="en-US" dirty="0" smtClean="0"/>
              <a:t> van </a:t>
            </a:r>
            <a:r>
              <a:rPr lang="en-US" dirty="0" err="1" smtClean="0"/>
              <a:t>bindweefsel</a:t>
            </a:r>
            <a:r>
              <a:rPr lang="en-US" dirty="0" smtClean="0"/>
              <a:t> </a:t>
            </a:r>
            <a:r>
              <a:rPr lang="en-US" dirty="0" err="1" smtClean="0"/>
              <a:t>botten</a:t>
            </a:r>
            <a:r>
              <a:rPr lang="en-US" dirty="0" smtClean="0"/>
              <a:t> en </a:t>
            </a:r>
            <a:r>
              <a:rPr lang="en-US" dirty="0" err="1" smtClean="0"/>
              <a:t>spieren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Kwaadaardige tumor</a:t>
            </a:r>
          </a:p>
        </p:txBody>
      </p:sp>
      <p:sp>
        <p:nvSpPr>
          <p:cNvPr id="2355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Mammaetumor </a:t>
            </a:r>
          </a:p>
        </p:txBody>
      </p:sp>
      <p:pic>
        <p:nvPicPr>
          <p:cNvPr id="23556" name="Tijdelijke aanduiding voor inhoud 8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4413" y="3074988"/>
            <a:ext cx="2924175" cy="2152650"/>
          </a:xfrm>
        </p:spPr>
      </p:pic>
      <p:sp>
        <p:nvSpPr>
          <p:cNvPr id="2355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nl-NL" smtClean="0"/>
              <a:t>Tumor bek hond</a:t>
            </a:r>
          </a:p>
        </p:txBody>
      </p:sp>
      <p:pic>
        <p:nvPicPr>
          <p:cNvPr id="23558" name="Tijdelijke aanduiding voor inhoud 9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13438" y="3468688"/>
            <a:ext cx="1504950" cy="1362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Ziekte algemeen</a:t>
            </a:r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Oorzaken</a:t>
            </a:r>
          </a:p>
          <a:p>
            <a:pPr eaLnBrk="1" hangingPunct="1"/>
            <a:endParaRPr lang="nl-NL" smtClean="0"/>
          </a:p>
          <a:p>
            <a:pPr eaLnBrk="1" hangingPunct="1"/>
            <a:r>
              <a:rPr lang="nl-NL" smtClean="0"/>
              <a:t>Symptomen</a:t>
            </a:r>
          </a:p>
          <a:p>
            <a:pPr eaLnBrk="1" hangingPunct="1"/>
            <a:endParaRPr lang="nl-NL" smtClean="0"/>
          </a:p>
          <a:p>
            <a:pPr eaLnBrk="1" hangingPunct="1"/>
            <a:r>
              <a:rPr lang="nl-NL" smtClean="0"/>
              <a:t>Ontstekingen</a:t>
            </a:r>
          </a:p>
          <a:p>
            <a:pPr eaLnBrk="1" hangingPunct="1"/>
            <a:endParaRPr lang="nl-NL" smtClean="0"/>
          </a:p>
          <a:p>
            <a:pPr eaLnBrk="1" hangingPunct="1"/>
            <a:r>
              <a:rPr lang="nl-NL" smtClean="0"/>
              <a:t>ziektepreventie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Plaveicelcarcinoom</a:t>
            </a:r>
            <a:r>
              <a:rPr lang="en-US" dirty="0" smtClean="0"/>
              <a:t> </a:t>
            </a:r>
            <a:r>
              <a:rPr lang="en-US" dirty="0" err="1" smtClean="0"/>
              <a:t>kat</a:t>
            </a:r>
            <a:endParaRPr lang="nl-NL" dirty="0"/>
          </a:p>
        </p:txBody>
      </p:sp>
      <p:pic>
        <p:nvPicPr>
          <p:cNvPr id="9" name="Tijdelijke aanduiding voor inhoud 8" descr="plaveicelcarcinoom kat o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060848"/>
            <a:ext cx="2448272" cy="1836204"/>
          </a:xfrm>
        </p:spPr>
      </p:pic>
      <p:pic>
        <p:nvPicPr>
          <p:cNvPr id="1026" name="Picture 2" descr="http://www.nrkv.info/vet/im/vet_pcc_o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484784"/>
            <a:ext cx="3333750" cy="2286001"/>
          </a:xfrm>
          <a:prstGeom prst="rect">
            <a:avLst/>
          </a:prstGeom>
          <a:noFill/>
        </p:spPr>
      </p:pic>
      <p:pic>
        <p:nvPicPr>
          <p:cNvPr id="1028" name="Picture 4" descr="http://dier-en-natuur.infonu.nl/artikel-fotos/tamira/54112211526-thum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437112"/>
            <a:ext cx="1905000" cy="1266826"/>
          </a:xfrm>
          <a:prstGeom prst="rect">
            <a:avLst/>
          </a:prstGeom>
          <a:noFill/>
        </p:spPr>
      </p:pic>
      <p:pic>
        <p:nvPicPr>
          <p:cNvPr id="1030" name="Picture 6" descr="Plaveiselcelcarcinoom mondholte ka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918789"/>
            <a:ext cx="2088232" cy="156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2457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3738" y="1844675"/>
            <a:ext cx="4506912" cy="2871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Diagnose? </a:t>
            </a:r>
            <a:r>
              <a:rPr lang="en-US" dirty="0" err="1" smtClean="0"/>
              <a:t>Cytologogisch</a:t>
            </a:r>
            <a:r>
              <a:rPr lang="en-US" dirty="0" smtClean="0"/>
              <a:t> </a:t>
            </a:r>
            <a:r>
              <a:rPr lang="en-US" dirty="0" err="1" smtClean="0"/>
              <a:t>onderzoek</a:t>
            </a:r>
            <a:endParaRPr lang="nl-NL" dirty="0" smtClean="0"/>
          </a:p>
        </p:txBody>
      </p:sp>
      <p:sp>
        <p:nvSpPr>
          <p:cNvPr id="2560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aspiratiebiopt</a:t>
            </a:r>
          </a:p>
        </p:txBody>
      </p:sp>
      <p:pic>
        <p:nvPicPr>
          <p:cNvPr id="25604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4938" y="2420938"/>
            <a:ext cx="2809875" cy="2797175"/>
          </a:xfrm>
        </p:spPr>
      </p:pic>
      <p:sp>
        <p:nvSpPr>
          <p:cNvPr id="2560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25606" name="Tijdelijke aanduiding voor inhoud 7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56225" y="3275013"/>
            <a:ext cx="2619375" cy="175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histologisch</a:t>
            </a:r>
            <a:r>
              <a:rPr lang="en-US" dirty="0" smtClean="0"/>
              <a:t> </a:t>
            </a:r>
            <a:r>
              <a:rPr lang="en-US" dirty="0" err="1" smtClean="0"/>
              <a:t>onderzoek</a:t>
            </a:r>
            <a:endParaRPr lang="en-US" dirty="0" smtClean="0"/>
          </a:p>
          <a:p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biopt</a:t>
            </a:r>
            <a:r>
              <a:rPr lang="en-US" dirty="0" smtClean="0"/>
              <a:t> : </a:t>
            </a:r>
            <a:r>
              <a:rPr lang="en-US" dirty="0" err="1" smtClean="0"/>
              <a:t>incisie</a:t>
            </a:r>
            <a:r>
              <a:rPr lang="en-US" dirty="0" smtClean="0"/>
              <a:t>/</a:t>
            </a:r>
            <a:r>
              <a:rPr lang="en-US" dirty="0" err="1" smtClean="0"/>
              <a:t>excisie</a:t>
            </a:r>
            <a:endParaRPr lang="en-US" dirty="0" smtClean="0"/>
          </a:p>
          <a:p>
            <a:r>
              <a:rPr lang="en-US" dirty="0" err="1" smtClean="0"/>
              <a:t>biopt</a:t>
            </a:r>
            <a:endParaRPr lang="nl-NL" dirty="0"/>
          </a:p>
        </p:txBody>
      </p:sp>
      <p:pic>
        <p:nvPicPr>
          <p:cNvPr id="125954" name="Picture 2" descr="http://www.dierenkliniekhoofdweg.nl/wp-content/uploads/2011/08/l_motic-ba400-microscoop-trinocul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44824"/>
            <a:ext cx="4200525" cy="4762500"/>
          </a:xfrm>
          <a:prstGeom prst="rect">
            <a:avLst/>
          </a:prstGeom>
          <a:noFill/>
        </p:spPr>
      </p:pic>
      <p:pic>
        <p:nvPicPr>
          <p:cNvPr id="26626" name="Picture 2" descr="http://mijn.bsl.nl/servlet/contentblob/3608354/articleExtraImg/1113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56992"/>
            <a:ext cx="2857500" cy="2409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Infecties door micro-organismen</a:t>
            </a:r>
          </a:p>
        </p:txBody>
      </p:sp>
      <p:sp>
        <p:nvSpPr>
          <p:cNvPr id="2662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Pathogeen= ziekteverwekkend</a:t>
            </a:r>
          </a:p>
          <a:p>
            <a:pPr eaLnBrk="1" hangingPunct="1"/>
            <a:r>
              <a:rPr lang="nl-NL" dirty="0" err="1" smtClean="0"/>
              <a:t>Apathogeen</a:t>
            </a:r>
            <a:r>
              <a:rPr lang="nl-NL" dirty="0" smtClean="0"/>
              <a:t>= niet ziekmakend</a:t>
            </a:r>
          </a:p>
          <a:p>
            <a:pPr eaLnBrk="1" hangingPunct="1"/>
            <a:r>
              <a:rPr lang="nl-NL" dirty="0" smtClean="0"/>
              <a:t>Voorwaardelijk pathogeen; secundaire infectie, indien de omstandigheden gunstig zijn wordt hij pathogeen</a:t>
            </a:r>
          </a:p>
          <a:p>
            <a:pPr eaLnBrk="1" hangingPunct="1"/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Enkele begrippen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Virulentie= mate van </a:t>
            </a:r>
            <a:r>
              <a:rPr lang="nl-NL" dirty="0" err="1" smtClean="0"/>
              <a:t>ziekmakendheid</a:t>
            </a:r>
            <a:r>
              <a:rPr lang="nl-NL" dirty="0" smtClean="0"/>
              <a:t>, aanvalskracht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Dragers= zijn zelf niet ziek maar dragen het wel bij zich; bv schimmelinfecties bij katten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Uitscheiders= uitscheiding van ziekmakende micro-organismen bv via urine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Incubatietijd= tijd tussen infectie en de eerste ziekteverschijnselen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err="1" smtClean="0"/>
              <a:t>Zoonose</a:t>
            </a:r>
            <a:r>
              <a:rPr lang="nl-NL" dirty="0" smtClean="0"/>
              <a:t>= ziekte die van dieren op de mens kan worden overgebracht, bv hondsdolheid (correctie </a:t>
            </a:r>
            <a:r>
              <a:rPr lang="nl-NL" dirty="0" err="1" smtClean="0"/>
              <a:t>blz</a:t>
            </a:r>
            <a:r>
              <a:rPr lang="nl-NL" dirty="0" smtClean="0"/>
              <a:t> 4 in dictaat, tetanus is geen </a:t>
            </a:r>
            <a:r>
              <a:rPr lang="nl-NL" dirty="0" err="1" smtClean="0"/>
              <a:t>zoonose</a:t>
            </a:r>
            <a:r>
              <a:rPr lang="nl-NL" dirty="0" smtClean="0"/>
              <a:t>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Afwijkingen afweersysteem</a:t>
            </a:r>
          </a:p>
        </p:txBody>
      </p:sp>
      <p:sp>
        <p:nvSpPr>
          <p:cNvPr id="2867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allergieen</a:t>
            </a:r>
          </a:p>
        </p:txBody>
      </p:sp>
      <p:sp>
        <p:nvSpPr>
          <p:cNvPr id="2867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nl-NL" smtClean="0"/>
              <a:t>Heftige reactie van het afweerstelsel; bv vlooienallergie; heftige jeuk na 1 beet van een vlo</a:t>
            </a:r>
          </a:p>
          <a:p>
            <a:pPr eaLnBrk="1" hangingPunct="1"/>
            <a:endParaRPr lang="nl-NL" smtClean="0"/>
          </a:p>
        </p:txBody>
      </p:sp>
      <p:sp>
        <p:nvSpPr>
          <p:cNvPr id="2867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nl-NL" smtClean="0"/>
              <a:t>autoimmuunziektes</a:t>
            </a:r>
          </a:p>
        </p:txBody>
      </p:sp>
      <p:sp>
        <p:nvSpPr>
          <p:cNvPr id="28678" name="Tijdelijke aanduiding voor inhoud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nl-NL" smtClean="0"/>
              <a:t>Afweerreactie tegen het eigen lichaamsweefsel; bv reuma bij de mens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Afweerreacties bij dieren</a:t>
            </a:r>
          </a:p>
        </p:txBody>
      </p:sp>
      <p:sp>
        <p:nvSpPr>
          <p:cNvPr id="29699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vlooienallergie</a:t>
            </a:r>
          </a:p>
        </p:txBody>
      </p:sp>
      <p:pic>
        <p:nvPicPr>
          <p:cNvPr id="29700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2932113"/>
            <a:ext cx="2663825" cy="1998662"/>
          </a:xfrm>
        </p:spPr>
      </p:pic>
      <p:sp>
        <p:nvSpPr>
          <p:cNvPr id="29701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 </a:t>
            </a:r>
            <a:r>
              <a:rPr lang="nl-NL" dirty="0" err="1" smtClean="0"/>
              <a:t>pemphigus</a:t>
            </a:r>
            <a:r>
              <a:rPr lang="nl-NL" dirty="0" smtClean="0"/>
              <a:t> </a:t>
            </a:r>
            <a:r>
              <a:rPr lang="nl-NL" dirty="0" err="1" smtClean="0"/>
              <a:t>vulgaris</a:t>
            </a:r>
            <a:r>
              <a:rPr lang="nl-NL" dirty="0" smtClean="0"/>
              <a:t>(auto-immuunziekte)</a:t>
            </a:r>
          </a:p>
        </p:txBody>
      </p:sp>
      <p:pic>
        <p:nvPicPr>
          <p:cNvPr id="29702" name="Tijdelijke aanduiding voor inhoud 7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0425" y="2349500"/>
            <a:ext cx="2741613" cy="2497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Symptomen= ziekteverschijnselen</a:t>
            </a:r>
          </a:p>
        </p:txBody>
      </p:sp>
      <p:sp>
        <p:nvSpPr>
          <p:cNvPr id="3072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Gehele dier</a:t>
            </a:r>
          </a:p>
        </p:txBody>
      </p:sp>
      <p:pic>
        <p:nvPicPr>
          <p:cNvPr id="30724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633663"/>
            <a:ext cx="4040188" cy="3033712"/>
          </a:xfrm>
        </p:spPr>
      </p:pic>
      <p:sp>
        <p:nvSpPr>
          <p:cNvPr id="3072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nl-NL" dirty="0" smtClean="0"/>
          </a:p>
        </p:txBody>
      </p:sp>
      <p:pic>
        <p:nvPicPr>
          <p:cNvPr id="9" name="Tijdelijke aanduiding voor inhoud 8" descr="derde ooglid ka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811681"/>
            <a:ext cx="4041775" cy="26776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Oorzaken  ziektes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idiopatisch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Onbekende oorzaak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aangeboren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erfelijk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Toevallig</a:t>
                      </a:r>
                      <a:r>
                        <a:rPr lang="nl-NL" baseline="0" dirty="0" smtClean="0"/>
                        <a:t> ontstaan tijdens de dracht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verkregen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trauma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tumoren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Micro-organismen zoals bacteriën</a:t>
                      </a:r>
                      <a:r>
                        <a:rPr lang="nl-NL" baseline="0" dirty="0" smtClean="0"/>
                        <a:t> en virussen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Corpus </a:t>
                      </a:r>
                      <a:r>
                        <a:rPr lang="nl-NL" dirty="0" err="1" smtClean="0"/>
                        <a:t>alineum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stofwisselingsziekten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symptomen</a:t>
            </a:r>
          </a:p>
        </p:txBody>
      </p:sp>
      <p:sp>
        <p:nvSpPr>
          <p:cNvPr id="31747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Algehele dier</a:t>
            </a:r>
          </a:p>
        </p:txBody>
      </p:sp>
      <p:sp>
        <p:nvSpPr>
          <p:cNvPr id="31748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Houding</a:t>
            </a:r>
          </a:p>
          <a:p>
            <a:pPr eaLnBrk="1" hangingPunct="1"/>
            <a:r>
              <a:rPr lang="nl-NL" dirty="0" smtClean="0"/>
              <a:t>Bewustzijn /alertheid,</a:t>
            </a:r>
          </a:p>
          <a:p>
            <a:pPr eaLnBrk="1" hangingPunct="1"/>
            <a:r>
              <a:rPr lang="nl-NL" dirty="0" smtClean="0"/>
              <a:t>vacht</a:t>
            </a:r>
          </a:p>
          <a:p>
            <a:pPr eaLnBrk="1" hangingPunct="1"/>
            <a:r>
              <a:rPr lang="nl-NL" dirty="0" smtClean="0"/>
              <a:t>Uithoudingsvermogen</a:t>
            </a:r>
          </a:p>
          <a:p>
            <a:pPr eaLnBrk="1" hangingPunct="1"/>
            <a:r>
              <a:rPr lang="nl-NL" dirty="0" smtClean="0"/>
              <a:t>Vermagering</a:t>
            </a:r>
          </a:p>
          <a:p>
            <a:pPr eaLnBrk="1" hangingPunct="1"/>
            <a:r>
              <a:rPr lang="nl-NL" dirty="0" smtClean="0"/>
              <a:t>Ademhaling /pols/temperatuur</a:t>
            </a:r>
          </a:p>
          <a:p>
            <a:pPr eaLnBrk="1" hangingPunct="1"/>
            <a:r>
              <a:rPr lang="nl-NL" dirty="0" smtClean="0"/>
              <a:t>Slechte eetlust/drinken</a:t>
            </a:r>
          </a:p>
          <a:p>
            <a:pPr eaLnBrk="1" hangingPunct="1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ooglid</a:t>
            </a:r>
            <a:r>
              <a:rPr lang="en-US" dirty="0" smtClean="0"/>
              <a:t> (</a:t>
            </a:r>
            <a:r>
              <a:rPr lang="en-US" dirty="0" err="1" smtClean="0"/>
              <a:t>kat</a:t>
            </a:r>
            <a:r>
              <a:rPr lang="en-US" dirty="0" smtClean="0"/>
              <a:t>)</a:t>
            </a:r>
            <a:endParaRPr lang="nl-NL" dirty="0" smtClean="0"/>
          </a:p>
        </p:txBody>
      </p:sp>
      <p:sp>
        <p:nvSpPr>
          <p:cNvPr id="31749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nl-NL" smtClean="0"/>
              <a:t>orgaansysteem</a:t>
            </a:r>
          </a:p>
        </p:txBody>
      </p:sp>
      <p:sp>
        <p:nvSpPr>
          <p:cNvPr id="31750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dirty="0" smtClean="0"/>
              <a:t>Orgaan </a:t>
            </a:r>
            <a:r>
              <a:rPr lang="nl-NL" dirty="0" err="1" smtClean="0"/>
              <a:t>speifieke</a:t>
            </a:r>
            <a:r>
              <a:rPr lang="nl-NL" dirty="0" smtClean="0"/>
              <a:t> symptomen; dier zelf hoeft niet ziek te zijn;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dirty="0" smtClean="0"/>
              <a:t>Bv diarree is een symptoom bij een darmontsteking (</a:t>
            </a:r>
            <a:r>
              <a:rPr lang="nl-NL" dirty="0" err="1" smtClean="0"/>
              <a:t>enteritis</a:t>
            </a:r>
            <a:r>
              <a:rPr lang="nl-NL" smtClean="0"/>
              <a:t>)</a:t>
            </a:r>
            <a:endParaRPr lang="nl-NL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Enkele termen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enkele termen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 subklinisch=Ziek maar zonder symptomen bv toxoplasmose</a:t>
            </a:r>
            <a:r>
              <a:rPr lang="nl-NL" dirty="0"/>
              <a:t> </a:t>
            </a:r>
            <a:r>
              <a:rPr lang="nl-NL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err="1" smtClean="0"/>
              <a:t>Pahthognomisch</a:t>
            </a:r>
            <a:r>
              <a:rPr lang="nl-NL" dirty="0" smtClean="0"/>
              <a:t> symptoom= zeer specifiek voor een bepaalde ziekte bv hoog glucosegehalte in het bloed duidt op suikerziekte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Degeneratie van weefsel; achteruitgang van cellen; bv degeneratie van de tussenwervelschijf kan een hernia geven. Degeneratie van de kruisbanden knie waardoor ze scheuren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is </a:t>
            </a:r>
            <a:r>
              <a:rPr lang="en-US" dirty="0" err="1" smtClean="0"/>
              <a:t>oedeem</a:t>
            </a:r>
            <a:r>
              <a:rPr lang="en-US" dirty="0" smtClean="0"/>
              <a:t>?</a:t>
            </a:r>
            <a:endParaRPr lang="nl-NL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Oedeem</a:t>
            </a:r>
            <a:r>
              <a:rPr lang="en-US" dirty="0" smtClean="0"/>
              <a:t>= </a:t>
            </a:r>
            <a:r>
              <a:rPr lang="en-US" dirty="0" err="1" smtClean="0"/>
              <a:t>toename</a:t>
            </a:r>
            <a:r>
              <a:rPr lang="en-US" dirty="0" smtClean="0"/>
              <a:t> van </a:t>
            </a:r>
            <a:r>
              <a:rPr lang="en-US" dirty="0" err="1" smtClean="0"/>
              <a:t>extracellulair</a:t>
            </a:r>
            <a:r>
              <a:rPr lang="en-US" dirty="0" smtClean="0"/>
              <a:t> </a:t>
            </a:r>
            <a:r>
              <a:rPr lang="en-US" smtClean="0"/>
              <a:t>vocht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Tgv</a:t>
            </a:r>
            <a:r>
              <a:rPr lang="en-US" dirty="0" smtClean="0"/>
              <a:t> </a:t>
            </a:r>
            <a:r>
              <a:rPr lang="en-US" dirty="0" err="1" smtClean="0"/>
              <a:t>ontsteking</a:t>
            </a:r>
            <a:r>
              <a:rPr lang="en-US" dirty="0" smtClean="0"/>
              <a:t>= warm </a:t>
            </a:r>
            <a:r>
              <a:rPr lang="en-US" dirty="0" err="1" smtClean="0"/>
              <a:t>oedeem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Door </a:t>
            </a:r>
            <a:r>
              <a:rPr lang="en-US" dirty="0" err="1" smtClean="0"/>
              <a:t>bv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slechte</a:t>
            </a:r>
            <a:r>
              <a:rPr lang="en-US" dirty="0" smtClean="0"/>
              <a:t> </a:t>
            </a:r>
            <a:r>
              <a:rPr lang="en-US" dirty="0" err="1" smtClean="0"/>
              <a:t>circulatie</a:t>
            </a:r>
            <a:r>
              <a:rPr lang="en-US" dirty="0" smtClean="0"/>
              <a:t> of </a:t>
            </a:r>
            <a:r>
              <a:rPr lang="en-US" dirty="0" err="1" smtClean="0"/>
              <a:t>stuwing</a:t>
            </a:r>
            <a:r>
              <a:rPr lang="en-US" dirty="0" smtClean="0"/>
              <a:t>= </a:t>
            </a:r>
            <a:r>
              <a:rPr lang="en-US" dirty="0" err="1" smtClean="0"/>
              <a:t>koud</a:t>
            </a:r>
            <a:r>
              <a:rPr lang="en-US" dirty="0" smtClean="0"/>
              <a:t> </a:t>
            </a:r>
            <a:r>
              <a:rPr lang="en-US" dirty="0" err="1" smtClean="0"/>
              <a:t>oedeem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Oedeem= toename van extracellulair vocht</a:t>
            </a:r>
            <a:endParaRPr lang="nl-NL" dirty="0"/>
          </a:p>
        </p:txBody>
      </p:sp>
      <p:pic>
        <p:nvPicPr>
          <p:cNvPr id="33795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1263" y="2509838"/>
            <a:ext cx="4181475" cy="27051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Oorzaken; plaatselijk/systemisch</a:t>
            </a:r>
          </a:p>
        </p:txBody>
      </p:sp>
      <p:pic>
        <p:nvPicPr>
          <p:cNvPr id="34819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20800" y="1728788"/>
            <a:ext cx="6502400" cy="42672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Oedeem; vocht  onder de huid</a:t>
            </a:r>
          </a:p>
        </p:txBody>
      </p:sp>
      <p:pic>
        <p:nvPicPr>
          <p:cNvPr id="35843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pic>
        <p:nvPicPr>
          <p:cNvPr id="35844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08675" y="1500188"/>
            <a:ext cx="2335213" cy="3500437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Vocht in de buik=hydrops ascites</a:t>
            </a:r>
          </a:p>
        </p:txBody>
      </p:sp>
      <p:pic>
        <p:nvPicPr>
          <p:cNvPr id="36867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2212975"/>
            <a:ext cx="3384550" cy="2535238"/>
          </a:xfrm>
        </p:spPr>
      </p:pic>
      <p:pic>
        <p:nvPicPr>
          <p:cNvPr id="36868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70600" y="2205038"/>
            <a:ext cx="2808288" cy="2105025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37891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14725" y="1235075"/>
            <a:ext cx="3001963" cy="4056063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Hydrothorax= vocht in de  borstholte</a:t>
            </a:r>
            <a:endParaRPr lang="nl-NL" dirty="0"/>
          </a:p>
        </p:txBody>
      </p:sp>
      <p:pic>
        <p:nvPicPr>
          <p:cNvPr id="38915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57538" y="1989138"/>
            <a:ext cx="4689475" cy="26828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Aangeboren erfelijke afwijkingen; heupdysplasie bij de hond</a:t>
            </a:r>
            <a:endParaRPr lang="nl-NL" dirty="0"/>
          </a:p>
        </p:txBody>
      </p:sp>
      <p:pic>
        <p:nvPicPr>
          <p:cNvPr id="10243" name="Tijdelijke aanduiding voor inhoud 4" descr="erfelijke afwijking h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2263775"/>
            <a:ext cx="3457575" cy="2584450"/>
          </a:xfrm>
        </p:spPr>
      </p:pic>
      <p:pic>
        <p:nvPicPr>
          <p:cNvPr id="10244" name="Tijdelijke aanduiding voor inhoud 5" descr="erfelijke afwijking hd hond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1500" y="1684338"/>
            <a:ext cx="3241675" cy="3240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ontstekingen</a:t>
            </a:r>
          </a:p>
        </p:txBody>
      </p:sp>
      <p:sp>
        <p:nvSpPr>
          <p:cNvPr id="3993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Alles waar </a:t>
            </a:r>
            <a:r>
              <a:rPr lang="nl-NL" dirty="0" err="1" smtClean="0"/>
              <a:t>itis</a:t>
            </a:r>
            <a:r>
              <a:rPr lang="nl-NL" dirty="0" smtClean="0"/>
              <a:t> achter staat betekent ontsteking</a:t>
            </a:r>
          </a:p>
          <a:p>
            <a:pPr eaLnBrk="1" hangingPunct="1"/>
            <a:r>
              <a:rPr lang="nl-NL" dirty="0" smtClean="0"/>
              <a:t>Bv dermatitis, </a:t>
            </a:r>
            <a:r>
              <a:rPr lang="nl-NL" dirty="0" err="1" smtClean="0"/>
              <a:t>enteritis</a:t>
            </a:r>
            <a:r>
              <a:rPr lang="nl-NL" dirty="0" smtClean="0"/>
              <a:t>, </a:t>
            </a:r>
            <a:r>
              <a:rPr lang="nl-NL" dirty="0" err="1" smtClean="0"/>
              <a:t>nefritis</a:t>
            </a:r>
            <a:endParaRPr lang="nl-NL" dirty="0" smtClean="0"/>
          </a:p>
          <a:p>
            <a:pPr eaLnBrk="1" hangingPunct="1"/>
            <a:r>
              <a:rPr lang="nl-NL" dirty="0" smtClean="0"/>
              <a:t>Aseptisch= ontsteking zonder micro-organismen</a:t>
            </a:r>
          </a:p>
          <a:p>
            <a:pPr eaLnBrk="1" hangingPunct="1"/>
            <a:endParaRPr lang="nl-NL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de </a:t>
            </a:r>
            <a:r>
              <a:rPr lang="en-US" dirty="0" err="1" smtClean="0"/>
              <a:t>kenmerken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ontsteking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Roodheid</a:t>
            </a:r>
            <a:endParaRPr lang="en-US" dirty="0" smtClean="0"/>
          </a:p>
          <a:p>
            <a:r>
              <a:rPr lang="en-US" dirty="0" err="1" smtClean="0"/>
              <a:t>Pijn</a:t>
            </a:r>
            <a:endParaRPr lang="en-US" dirty="0" smtClean="0"/>
          </a:p>
          <a:p>
            <a:r>
              <a:rPr lang="en-US" dirty="0" err="1" smtClean="0"/>
              <a:t>Zwelling</a:t>
            </a:r>
            <a:endParaRPr lang="en-US" dirty="0" smtClean="0"/>
          </a:p>
          <a:p>
            <a:r>
              <a:rPr lang="en-US" dirty="0" smtClean="0"/>
              <a:t>Warm</a:t>
            </a:r>
          </a:p>
          <a:p>
            <a:r>
              <a:rPr lang="en-US" dirty="0" err="1" smtClean="0"/>
              <a:t>Verlies</a:t>
            </a:r>
            <a:r>
              <a:rPr lang="en-US" dirty="0" smtClean="0"/>
              <a:t> van </a:t>
            </a:r>
            <a:r>
              <a:rPr lang="en-US" dirty="0" err="1" smtClean="0"/>
              <a:t>functie</a:t>
            </a:r>
            <a:endParaRPr lang="nl-NL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4096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exsudaat= ontstekingsvloeistof</a:t>
            </a:r>
          </a:p>
          <a:p>
            <a:pPr eaLnBrk="1" hangingPunct="1"/>
            <a:r>
              <a:rPr lang="nl-NL" smtClean="0"/>
              <a:t>Exsudaat dun en helder= sereus exsudaat</a:t>
            </a:r>
          </a:p>
          <a:p>
            <a:pPr eaLnBrk="1" hangingPunct="1"/>
            <a:r>
              <a:rPr lang="nl-NL" smtClean="0"/>
              <a:t>Exsudaat slijmig= muceus exsudaat</a:t>
            </a:r>
          </a:p>
          <a:p>
            <a:pPr eaLnBrk="1" hangingPunct="1"/>
            <a:r>
              <a:rPr lang="nl-NL" smtClean="0"/>
              <a:t>Exsudaat pussig= purulent exsudaat, purulente ontsteking</a:t>
            </a:r>
          </a:p>
          <a:p>
            <a:pPr eaLnBrk="1" hangingPunct="1"/>
            <a:endParaRPr lang="nl-NL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Purulente</a:t>
            </a:r>
            <a:r>
              <a:rPr lang="en-US" dirty="0" smtClean="0"/>
              <a:t> </a:t>
            </a:r>
            <a:r>
              <a:rPr lang="en-US" dirty="0" err="1" smtClean="0"/>
              <a:t>ontsteking</a:t>
            </a:r>
            <a:endParaRPr lang="nl-NL" dirty="0"/>
          </a:p>
        </p:txBody>
      </p:sp>
      <p:pic>
        <p:nvPicPr>
          <p:cNvPr id="4" name="Tijdelijke aanduiding voor inhoud 3" descr="ontsteking ving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5194" y="1600200"/>
            <a:ext cx="3713611" cy="4525963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Purulente conjunctivitis</a:t>
            </a:r>
          </a:p>
        </p:txBody>
      </p:sp>
      <p:pic>
        <p:nvPicPr>
          <p:cNvPr id="41987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19475" y="1773238"/>
            <a:ext cx="3500438" cy="3089275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Abces; afgekapselde ontsteking</a:t>
            </a:r>
          </a:p>
        </p:txBody>
      </p:sp>
      <p:pic>
        <p:nvPicPr>
          <p:cNvPr id="43011" name="Tijdelijke aanduiding voor inhoud 5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8263" y="2465388"/>
            <a:ext cx="3233737" cy="2157412"/>
          </a:xfrm>
        </p:spPr>
      </p:pic>
      <p:pic>
        <p:nvPicPr>
          <p:cNvPr id="43012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19738" y="2420938"/>
            <a:ext cx="3068637" cy="230505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Therapie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abces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Abces</a:t>
            </a:r>
            <a:r>
              <a:rPr lang="en-US" dirty="0" smtClean="0"/>
              <a:t> </a:t>
            </a:r>
            <a:r>
              <a:rPr lang="en-US" dirty="0" err="1" smtClean="0"/>
              <a:t>insnijden</a:t>
            </a:r>
            <a:endParaRPr lang="nl-NL" dirty="0"/>
          </a:p>
        </p:txBody>
      </p:sp>
      <p:pic>
        <p:nvPicPr>
          <p:cNvPr id="4" name="Tijdelijke aanduiding voor inhoud 3" descr="abces insnijd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2210594"/>
            <a:ext cx="3810000" cy="3305175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Wegsnijden</a:t>
            </a:r>
            <a:r>
              <a:rPr lang="en-US" dirty="0" smtClean="0"/>
              <a:t> </a:t>
            </a:r>
            <a:r>
              <a:rPr lang="en-US" dirty="0" err="1" smtClean="0"/>
              <a:t>abces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konijn</a:t>
            </a:r>
            <a:endParaRPr lang="nl-NL" dirty="0"/>
          </a:p>
        </p:txBody>
      </p:sp>
      <p:pic>
        <p:nvPicPr>
          <p:cNvPr id="7" name="Tijdelijke aanduiding voor inhoud 6" descr="konijn abces k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5389"/>
            <a:ext cx="4038600" cy="3155584"/>
          </a:xfrm>
        </p:spPr>
      </p:pic>
      <p:pic>
        <p:nvPicPr>
          <p:cNvPr id="8" name="Tijdelijke aanduiding voor inhoud 7" descr="konijn abc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0" y="2772569"/>
            <a:ext cx="3048000" cy="21812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Aangeboren erfelijke afwijkingen</a:t>
            </a:r>
          </a:p>
        </p:txBody>
      </p:sp>
      <p:sp>
        <p:nvSpPr>
          <p:cNvPr id="11267" name="Tijdelijke aanduiding voor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Gespleten gehemelte pup</a:t>
            </a:r>
          </a:p>
        </p:txBody>
      </p:sp>
      <p:pic>
        <p:nvPicPr>
          <p:cNvPr id="11268" name="Tijdelijke aanduiding voor inhoud 9" descr="aangeboren afwijking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63688" y="3465513"/>
            <a:ext cx="1828800" cy="1371600"/>
          </a:xfrm>
        </p:spPr>
      </p:pic>
      <p:sp>
        <p:nvSpPr>
          <p:cNvPr id="11269" name="Tijdelijke aanduiding voor teks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nl-NL" smtClean="0"/>
              <a:t>Hazenlip mens</a:t>
            </a:r>
          </a:p>
        </p:txBody>
      </p:sp>
      <p:pic>
        <p:nvPicPr>
          <p:cNvPr id="11270" name="Tijdelijke aanduiding voor inhoud 10" descr="aangeboren afwijking 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32513" y="3617913"/>
            <a:ext cx="1066800" cy="106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abcessen</a:t>
            </a:r>
          </a:p>
        </p:txBody>
      </p:sp>
      <p:sp>
        <p:nvSpPr>
          <p:cNvPr id="440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Inwendige abcessen; bv droes bij het paard; abcesvorming in lymfeknopen; bij openbarsten kun je sepsis krijgen (=bloedvergiftiging)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fistel</a:t>
            </a:r>
          </a:p>
        </p:txBody>
      </p:sp>
      <p:sp>
        <p:nvSpPr>
          <p:cNvPr id="4505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Meestal onstekingen die zich een uitweg naar buiten zoeken via een fistelkanaal;</a:t>
            </a:r>
          </a:p>
          <a:p>
            <a:pPr eaLnBrk="1" hangingPunct="1"/>
            <a:r>
              <a:rPr lang="nl-NL" smtClean="0"/>
              <a:t>Wortelpuntabcessen hond/mens</a:t>
            </a:r>
          </a:p>
        </p:txBody>
      </p:sp>
      <p:pic>
        <p:nvPicPr>
          <p:cNvPr id="17410" name="Picture 2" descr="http://www.ossehoofd.nl/images/hoektand-proble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475602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is </a:t>
            </a:r>
            <a:r>
              <a:rPr lang="en-US" dirty="0" err="1" smtClean="0"/>
              <a:t>een</a:t>
            </a:r>
            <a:r>
              <a:rPr lang="en-US" dirty="0" smtClean="0"/>
              <a:t> hernia?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hernia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inwendig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Kun je van </a:t>
            </a:r>
            <a:r>
              <a:rPr lang="en-US" dirty="0" err="1" smtClean="0"/>
              <a:t>buiten</a:t>
            </a:r>
            <a:r>
              <a:rPr lang="en-US" dirty="0" smtClean="0"/>
              <a:t> </a:t>
            </a:r>
            <a:r>
              <a:rPr lang="en-US" dirty="0" err="1" smtClean="0"/>
              <a:t>zien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uitwendig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Zit </a:t>
            </a:r>
            <a:r>
              <a:rPr lang="en-US" dirty="0" err="1" smtClean="0"/>
              <a:t>binnen</a:t>
            </a:r>
            <a:r>
              <a:rPr lang="en-US" dirty="0" smtClean="0"/>
              <a:t> in het </a:t>
            </a:r>
            <a:r>
              <a:rPr lang="en-US" dirty="0" err="1" smtClean="0"/>
              <a:t>lichaam</a:t>
            </a:r>
            <a:endParaRPr lang="nl-NL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hernia</a:t>
            </a:r>
          </a:p>
        </p:txBody>
      </p:sp>
      <p:sp>
        <p:nvSpPr>
          <p:cNvPr id="47107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Uitwendig; navelbreuk</a:t>
            </a:r>
          </a:p>
        </p:txBody>
      </p:sp>
      <p:pic>
        <p:nvPicPr>
          <p:cNvPr id="47108" name="Tijdelijke aanduiding voor inhoud 8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3088" y="2246313"/>
            <a:ext cx="3810000" cy="3810000"/>
          </a:xfrm>
        </p:spPr>
      </p:pic>
      <p:sp>
        <p:nvSpPr>
          <p:cNvPr id="47109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nl-NL" smtClean="0"/>
              <a:t>Breukpoort, breukzak, </a:t>
            </a:r>
          </a:p>
        </p:txBody>
      </p:sp>
      <p:pic>
        <p:nvPicPr>
          <p:cNvPr id="47110" name="Tijdelijke aanduiding voor inhoud 9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27713" y="2344738"/>
            <a:ext cx="2776537" cy="2587625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www.felici-animali.be/PdC_havanezer/navelbreu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8" name="Picture 4" descr="http://www.felici-animali.be/PdC_havanezer/navelbre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280334"/>
            <a:ext cx="3744416" cy="3511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 err="1" smtClean="0"/>
              <a:t>navelbreuk</a:t>
            </a:r>
            <a:endParaRPr lang="nl-NL" dirty="0"/>
          </a:p>
        </p:txBody>
      </p:sp>
      <p:pic>
        <p:nvPicPr>
          <p:cNvPr id="9" name="Tijdelijke aanduiding voor inhoud 8" descr="open_navelbreu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2000" y="2174081"/>
            <a:ext cx="5080000" cy="337820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Hernia </a:t>
            </a:r>
            <a:r>
              <a:rPr lang="en-US" dirty="0" err="1" smtClean="0"/>
              <a:t>umbilicalis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 descr="navelbreuk men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924944"/>
            <a:ext cx="3465407" cy="3038999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 descr="hond-met-navelbreuk-729640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92080" y="2334366"/>
            <a:ext cx="2088232" cy="328568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Hernia </a:t>
            </a:r>
            <a:r>
              <a:rPr lang="en-US" dirty="0" err="1" smtClean="0"/>
              <a:t>inguinalis</a:t>
            </a:r>
            <a:r>
              <a:rPr lang="en-US" dirty="0" smtClean="0"/>
              <a:t>= </a:t>
            </a:r>
            <a:r>
              <a:rPr lang="en-US" dirty="0" err="1" smtClean="0"/>
              <a:t>liesbreuk</a:t>
            </a:r>
            <a:endParaRPr lang="nl-NL" dirty="0"/>
          </a:p>
        </p:txBody>
      </p:sp>
      <p:pic>
        <p:nvPicPr>
          <p:cNvPr id="4" name="Tijdelijke aanduiding voor inhoud 3" descr="liesbreu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958181"/>
            <a:ext cx="3810000" cy="3810000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Inwendige hernia; hernia </a:t>
            </a:r>
            <a:r>
              <a:rPr lang="nl-NL" dirty="0" err="1" smtClean="0"/>
              <a:t>diaphragmatica</a:t>
            </a:r>
            <a:endParaRPr lang="nl-NL" dirty="0"/>
          </a:p>
        </p:txBody>
      </p:sp>
      <p:pic>
        <p:nvPicPr>
          <p:cNvPr id="48131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19475" y="1974850"/>
            <a:ext cx="3673475" cy="28257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Aangeboren niet </a:t>
            </a:r>
            <a:r>
              <a:rPr lang="nl-NL" smtClean="0"/>
              <a:t>erfelijke afwijkingen</a:t>
            </a:r>
            <a:endParaRPr lang="nl-NL"/>
          </a:p>
        </p:txBody>
      </p:sp>
      <p:sp>
        <p:nvSpPr>
          <p:cNvPr id="12291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Medicijnen/ straling</a:t>
            </a:r>
          </a:p>
        </p:txBody>
      </p:sp>
      <p:pic>
        <p:nvPicPr>
          <p:cNvPr id="12292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4588" y="3294063"/>
            <a:ext cx="2667000" cy="1714500"/>
          </a:xfrm>
        </p:spPr>
      </p:pic>
      <p:sp>
        <p:nvSpPr>
          <p:cNvPr id="12293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nl-NL" smtClean="0"/>
              <a:t>Drugs, alcohol  roken</a:t>
            </a:r>
          </a:p>
        </p:txBody>
      </p:sp>
      <p:pic>
        <p:nvPicPr>
          <p:cNvPr id="12294" name="Tijdelijke aanduiding voor inhoud 7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27663" y="3227388"/>
            <a:ext cx="2476500" cy="184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haematoom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is </a:t>
            </a:r>
            <a:r>
              <a:rPr lang="en-US" dirty="0" err="1" smtClean="0"/>
              <a:t>dat</a:t>
            </a:r>
            <a:r>
              <a:rPr lang="en-US" dirty="0" smtClean="0"/>
              <a:t>?</a:t>
            </a:r>
            <a:endParaRPr lang="nl-NL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heamatoom</a:t>
            </a:r>
            <a:endParaRPr lang="nl-NL" dirty="0"/>
          </a:p>
        </p:txBody>
      </p:sp>
      <p:pic>
        <p:nvPicPr>
          <p:cNvPr id="4" name="Tijdelijke aanduiding voor inhoud 3" descr="haemato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wondgenezing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 smtClean="0"/>
              <a:t>Per </a:t>
            </a:r>
            <a:r>
              <a:rPr lang="nl-NL" dirty="0" err="1" smtClean="0"/>
              <a:t>primam</a:t>
            </a:r>
            <a:r>
              <a:rPr lang="nl-NL" dirty="0" smtClean="0"/>
              <a:t>; chirurgische wonden</a:t>
            </a:r>
            <a:endParaRPr lang="nl-NL" dirty="0"/>
          </a:p>
        </p:txBody>
      </p:sp>
      <p:pic>
        <p:nvPicPr>
          <p:cNvPr id="49156" name="Tijdelijke aanduiding voor inhoud 8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37458"/>
            <a:ext cx="4040188" cy="2626122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 smtClean="0"/>
              <a:t>Hechten wonden binnen 8 uur, ouder </a:t>
            </a:r>
            <a:r>
              <a:rPr lang="nl-NL" dirty="0" err="1" smtClean="0"/>
              <a:t>evt</a:t>
            </a:r>
            <a:r>
              <a:rPr lang="nl-NL" dirty="0" smtClean="0"/>
              <a:t> wondtoilet</a:t>
            </a:r>
            <a:endParaRPr lang="nl-NL" dirty="0"/>
          </a:p>
        </p:txBody>
      </p:sp>
      <p:pic>
        <p:nvPicPr>
          <p:cNvPr id="49158" name="Tijdelijke aanduiding voor inhoud 9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18150" y="3154363"/>
            <a:ext cx="2295525" cy="1990725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Wondgenezing per secundam</a:t>
            </a:r>
          </a:p>
        </p:txBody>
      </p:sp>
      <p:sp>
        <p:nvSpPr>
          <p:cNvPr id="50179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Oude geinfecteerde wonden</a:t>
            </a:r>
          </a:p>
        </p:txBody>
      </p:sp>
      <p:pic>
        <p:nvPicPr>
          <p:cNvPr id="50180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635250"/>
            <a:ext cx="4040188" cy="3030538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 smtClean="0"/>
              <a:t>Heeft tijd nodig, wonden moeten vanuit de </a:t>
            </a:r>
            <a:r>
              <a:rPr lang="nl-NL" smtClean="0"/>
              <a:t>diepte opgevuld worden.</a:t>
            </a:r>
            <a:endParaRPr lang="nl-NL"/>
          </a:p>
        </p:txBody>
      </p:sp>
      <p:sp>
        <p:nvSpPr>
          <p:cNvPr id="50182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Fasen</a:t>
            </a:r>
            <a:r>
              <a:rPr lang="en-US" dirty="0" smtClean="0"/>
              <a:t> </a:t>
            </a:r>
            <a:r>
              <a:rPr lang="en-US" dirty="0" err="1" smtClean="0"/>
              <a:t>wondgenezing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1e </a:t>
            </a:r>
            <a:r>
              <a:rPr lang="en-US" dirty="0" err="1" smtClean="0"/>
              <a:t>fase</a:t>
            </a:r>
            <a:r>
              <a:rPr lang="en-US" dirty="0" smtClean="0"/>
              <a:t>; </a:t>
            </a:r>
            <a:r>
              <a:rPr lang="en-US" dirty="0" err="1" smtClean="0"/>
              <a:t>reactie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; 1-5 </a:t>
            </a:r>
            <a:r>
              <a:rPr lang="en-US" dirty="0" err="1" smtClean="0"/>
              <a:t>dagen</a:t>
            </a:r>
            <a:endParaRPr lang="en-US" dirty="0" smtClean="0"/>
          </a:p>
          <a:p>
            <a:r>
              <a:rPr lang="en-US" dirty="0" smtClean="0"/>
              <a:t>2e </a:t>
            </a:r>
            <a:r>
              <a:rPr lang="en-US" dirty="0" err="1" smtClean="0"/>
              <a:t>fase</a:t>
            </a:r>
            <a:r>
              <a:rPr lang="en-US" dirty="0" smtClean="0"/>
              <a:t>; </a:t>
            </a:r>
            <a:r>
              <a:rPr lang="en-US" dirty="0" err="1" smtClean="0"/>
              <a:t>regeneratie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; 5 -21 </a:t>
            </a:r>
            <a:r>
              <a:rPr lang="en-US" dirty="0" err="1" smtClean="0"/>
              <a:t>dagen</a:t>
            </a:r>
            <a:endParaRPr lang="en-US" dirty="0" smtClean="0"/>
          </a:p>
          <a:p>
            <a:r>
              <a:rPr lang="en-US" dirty="0" smtClean="0"/>
              <a:t>3e </a:t>
            </a:r>
            <a:r>
              <a:rPr lang="en-US" dirty="0" err="1" smtClean="0"/>
              <a:t>fase</a:t>
            </a:r>
            <a:r>
              <a:rPr lang="en-US" dirty="0" smtClean="0"/>
              <a:t> ; </a:t>
            </a:r>
            <a:r>
              <a:rPr lang="en-US" dirty="0" err="1" smtClean="0"/>
              <a:t>herstelfase</a:t>
            </a:r>
            <a:r>
              <a:rPr lang="en-US" dirty="0" smtClean="0"/>
              <a:t>; 6mnd- 1 </a:t>
            </a:r>
            <a:r>
              <a:rPr lang="en-US" dirty="0" err="1" smtClean="0"/>
              <a:t>jaar</a:t>
            </a:r>
            <a:endParaRPr lang="en-US" dirty="0" smtClean="0"/>
          </a:p>
          <a:p>
            <a:r>
              <a:rPr lang="en-US" dirty="0" err="1" smtClean="0"/>
              <a:t>Zie</a:t>
            </a:r>
            <a:r>
              <a:rPr lang="en-US" dirty="0" smtClean="0"/>
              <a:t> </a:t>
            </a:r>
            <a:r>
              <a:rPr lang="en-US" dirty="0" err="1" smtClean="0"/>
              <a:t>aanvulling</a:t>
            </a:r>
            <a:r>
              <a:rPr lang="en-US" dirty="0" smtClean="0"/>
              <a:t> </a:t>
            </a:r>
            <a:r>
              <a:rPr lang="en-US" dirty="0" err="1" smtClean="0"/>
              <a:t>Hoofdstuk</a:t>
            </a:r>
            <a:r>
              <a:rPr lang="en-US" dirty="0" smtClean="0"/>
              <a:t> 2</a:t>
            </a:r>
            <a:endParaRPr lang="nl-NL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Fasen</a:t>
            </a:r>
            <a:r>
              <a:rPr lang="en-US" dirty="0" smtClean="0"/>
              <a:t> </a:t>
            </a:r>
            <a:r>
              <a:rPr lang="en-US" smtClean="0"/>
              <a:t>wondgenezing</a:t>
            </a:r>
            <a:endParaRPr lang="nl-NL"/>
          </a:p>
        </p:txBody>
      </p:sp>
      <p:pic>
        <p:nvPicPr>
          <p:cNvPr id="4" name="Tijdelijke aanduiding voor inhoud 3" descr="fasen wondgenez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9561" y="2058914"/>
            <a:ext cx="7204877" cy="3608534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5120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trauma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 smtClean="0"/>
              <a:t>Mechanisch bv aanrijding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 smtClean="0"/>
              <a:t>Fysisch; verbranding, bevriezing , bijtende chemicaliën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trauma</a:t>
            </a:r>
          </a:p>
        </p:txBody>
      </p:sp>
      <p:sp>
        <p:nvSpPr>
          <p:cNvPr id="14339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Fysisch zonnebrand</a:t>
            </a:r>
          </a:p>
        </p:txBody>
      </p:sp>
      <p:pic>
        <p:nvPicPr>
          <p:cNvPr id="14340" name="Tijdelijke aanduiding voor inhoud 8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7675" y="3013075"/>
            <a:ext cx="1519238" cy="2274888"/>
          </a:xfrm>
        </p:spPr>
      </p:pic>
      <p:sp>
        <p:nvSpPr>
          <p:cNvPr id="14341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nl-NL" smtClean="0"/>
              <a:t>Fysisch verbranding</a:t>
            </a:r>
          </a:p>
        </p:txBody>
      </p:sp>
      <p:pic>
        <p:nvPicPr>
          <p:cNvPr id="14342" name="Tijdelijke aanduiding voor inhoud 9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27663" y="2174875"/>
            <a:ext cx="2476500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Corpus alienum= vreemd lichaam</a:t>
            </a:r>
          </a:p>
        </p:txBody>
      </p:sp>
      <p:pic>
        <p:nvPicPr>
          <p:cNvPr id="15363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1DC786DE24794EA6A9AA91DAEF059A" ma:contentTypeVersion="" ma:contentTypeDescription="Een nieuw document maken." ma:contentTypeScope="" ma:versionID="dd40db9039a8637bbe1f9a5effe737b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d2a6fdfcb71de048e140027f1bc31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B9F34A-E30A-45FE-BDFF-A2BF2A0FB9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4F7471F-7A9B-442A-AF52-2DEEB621F8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36B917-F17B-4EED-B289-E68D61E1E61D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708</Words>
  <Application>Microsoft Office PowerPoint</Application>
  <PresentationFormat>Diavoorstelling (4:3)</PresentationFormat>
  <Paragraphs>166</Paragraphs>
  <Slides>66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6</vt:i4>
      </vt:variant>
      <vt:variant>
        <vt:lpstr>Diatitels</vt:lpstr>
      </vt:variant>
      <vt:variant>
        <vt:i4>66</vt:i4>
      </vt:variant>
    </vt:vector>
  </HeadingPairs>
  <TitlesOfParts>
    <vt:vector size="74" baseType="lpstr">
      <vt:lpstr>Arial</vt:lpstr>
      <vt:lpstr>Calibri</vt:lpstr>
      <vt:lpstr>Kantoorthema</vt:lpstr>
      <vt:lpstr>Office-thema</vt:lpstr>
      <vt:lpstr>1_Office-thema</vt:lpstr>
      <vt:lpstr>2_Office-thema</vt:lpstr>
      <vt:lpstr>3_Office-thema</vt:lpstr>
      <vt:lpstr>4_Office-thema</vt:lpstr>
      <vt:lpstr>Ziekte algemeen</vt:lpstr>
      <vt:lpstr>Ziekte algemeen</vt:lpstr>
      <vt:lpstr>Oorzaken  ziektes</vt:lpstr>
      <vt:lpstr>Aangeboren erfelijke afwijkingen; heupdysplasie bij de hond</vt:lpstr>
      <vt:lpstr>Aangeboren erfelijke afwijkingen</vt:lpstr>
      <vt:lpstr>Aangeboren niet erfelijke afwijkingen</vt:lpstr>
      <vt:lpstr>trauma</vt:lpstr>
      <vt:lpstr>trauma</vt:lpstr>
      <vt:lpstr>Corpus alienum= vreemd lichaam</vt:lpstr>
      <vt:lpstr>Corpus aliena</vt:lpstr>
      <vt:lpstr>PowerPoint-presentatie</vt:lpstr>
      <vt:lpstr>Corpus alienum</vt:lpstr>
      <vt:lpstr>Wat is een tumor?</vt:lpstr>
      <vt:lpstr>tumoren</vt:lpstr>
      <vt:lpstr>goedaardige  mammaetumor rat= adenoom</vt:lpstr>
      <vt:lpstr>Vetbult hond</vt:lpstr>
      <vt:lpstr>Kwaadaardige tumoren</vt:lpstr>
      <vt:lpstr>Kwaadaardige tumoren</vt:lpstr>
      <vt:lpstr>Kwaadaardige tumor</vt:lpstr>
      <vt:lpstr>Plaveicelcarcinoom kat</vt:lpstr>
      <vt:lpstr>PowerPoint-presentatie</vt:lpstr>
      <vt:lpstr>Diagnose?</vt:lpstr>
      <vt:lpstr>Diagnose? Cytologogisch onderzoek</vt:lpstr>
      <vt:lpstr>Diagnose?</vt:lpstr>
      <vt:lpstr>Infecties door micro-organismen</vt:lpstr>
      <vt:lpstr>Enkele begrippen</vt:lpstr>
      <vt:lpstr>Afwijkingen afweersysteem</vt:lpstr>
      <vt:lpstr>Afweerreacties bij dieren</vt:lpstr>
      <vt:lpstr>Symptomen= ziekteverschijnselen</vt:lpstr>
      <vt:lpstr>symptomen</vt:lpstr>
      <vt:lpstr>Enkele termen    enkele termen    </vt:lpstr>
      <vt:lpstr>Wat is oedeem?</vt:lpstr>
      <vt:lpstr>Oedeem= toename van extracellulair vocht </vt:lpstr>
      <vt:lpstr>Oedeem= toename van extracellulair vocht</vt:lpstr>
      <vt:lpstr>Oorzaken; plaatselijk/systemisch</vt:lpstr>
      <vt:lpstr>Oedeem; vocht  onder de huid</vt:lpstr>
      <vt:lpstr>Vocht in de buik=hydrops ascites</vt:lpstr>
      <vt:lpstr>PowerPoint-presentatie</vt:lpstr>
      <vt:lpstr>Hydrothorax= vocht in de  borstholte</vt:lpstr>
      <vt:lpstr>ontstekingen</vt:lpstr>
      <vt:lpstr>Wat zijn de kenmerken van een ontsteking?</vt:lpstr>
      <vt:lpstr>PowerPoint-presentatie</vt:lpstr>
      <vt:lpstr>PowerPoint-presentatie</vt:lpstr>
      <vt:lpstr>Purulente ontsteking</vt:lpstr>
      <vt:lpstr>Purulente conjunctivitis</vt:lpstr>
      <vt:lpstr>Abces; afgekapselde ontsteking</vt:lpstr>
      <vt:lpstr>Therapie bij een abces?</vt:lpstr>
      <vt:lpstr>Abces insnijden</vt:lpstr>
      <vt:lpstr>Wegsnijden abces bij een konijn</vt:lpstr>
      <vt:lpstr>abcessen</vt:lpstr>
      <vt:lpstr>fistel</vt:lpstr>
      <vt:lpstr>Wat is een hernia?</vt:lpstr>
      <vt:lpstr>hernia</vt:lpstr>
      <vt:lpstr>hernia</vt:lpstr>
      <vt:lpstr>PowerPoint-presentatie</vt:lpstr>
      <vt:lpstr>Open navelbreuk</vt:lpstr>
      <vt:lpstr>Hernia umbilicalis</vt:lpstr>
      <vt:lpstr>Hernia inguinalis= liesbreuk</vt:lpstr>
      <vt:lpstr>Inwendige hernia; hernia diaphragmatica</vt:lpstr>
      <vt:lpstr>haematoom</vt:lpstr>
      <vt:lpstr>heamatoom</vt:lpstr>
      <vt:lpstr>wondgenezing</vt:lpstr>
      <vt:lpstr>Wondgenezing per secundam</vt:lpstr>
      <vt:lpstr>Fasen wondgenezing</vt:lpstr>
      <vt:lpstr>Fasen wondgenezing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Iemand</dc:creator>
  <cp:lastModifiedBy>Angelique Withaar</cp:lastModifiedBy>
  <cp:revision>69</cp:revision>
  <dcterms:created xsi:type="dcterms:W3CDTF">2012-10-09T13:38:44Z</dcterms:created>
  <dcterms:modified xsi:type="dcterms:W3CDTF">2014-09-25T10:58:14Z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0x0101004F1DC786DE24794EA6A9AA91DAEF059A</vt:lpwstr>
  </property>
</Properties>
</file>